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5143500" cx="9144000"/>
  <p:notesSz cx="6858000" cy="9144000"/>
  <p:embeddedFontLst>
    <p:embeddedFont>
      <p:font typeface="Nunito"/>
      <p:regular r:id="rId34"/>
      <p:bold r:id="rId35"/>
      <p:italic r:id="rId36"/>
      <p:boldItalic r:id="rId37"/>
    </p:embeddedFont>
    <p:embeddedFont>
      <p:font typeface="Montserrat"/>
      <p:regular r:id="rId38"/>
      <p:bold r:id="rId39"/>
      <p:italic r:id="rId40"/>
      <p:boldItalic r:id="rId41"/>
    </p:embeddedFont>
    <p:embeddedFont>
      <p:font typeface="Varela Round"/>
      <p:regular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ontserrat-italic.fntdata"/><Relationship Id="rId20" Type="http://schemas.openxmlformats.org/officeDocument/2006/relationships/slide" Target="slides/slide16.xml"/><Relationship Id="rId42" Type="http://schemas.openxmlformats.org/officeDocument/2006/relationships/font" Target="fonts/VarelaRound-regular.fntdata"/><Relationship Id="rId41" Type="http://schemas.openxmlformats.org/officeDocument/2006/relationships/font" Target="fonts/Montserrat-bold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Nunito-bold.fntdata"/><Relationship Id="rId12" Type="http://schemas.openxmlformats.org/officeDocument/2006/relationships/slide" Target="slides/slide8.xml"/><Relationship Id="rId34" Type="http://schemas.openxmlformats.org/officeDocument/2006/relationships/font" Target="fonts/Nunito-regular.fntdata"/><Relationship Id="rId15" Type="http://schemas.openxmlformats.org/officeDocument/2006/relationships/slide" Target="slides/slide11.xml"/><Relationship Id="rId37" Type="http://schemas.openxmlformats.org/officeDocument/2006/relationships/font" Target="fonts/Nunito-boldItalic.fntdata"/><Relationship Id="rId14" Type="http://schemas.openxmlformats.org/officeDocument/2006/relationships/slide" Target="slides/slide10.xml"/><Relationship Id="rId36" Type="http://schemas.openxmlformats.org/officeDocument/2006/relationships/font" Target="fonts/Nunito-italic.fntdata"/><Relationship Id="rId17" Type="http://schemas.openxmlformats.org/officeDocument/2006/relationships/slide" Target="slides/slide13.xml"/><Relationship Id="rId39" Type="http://schemas.openxmlformats.org/officeDocument/2006/relationships/font" Target="fonts/Montserrat-bold.fntdata"/><Relationship Id="rId16" Type="http://schemas.openxmlformats.org/officeDocument/2006/relationships/slide" Target="slides/slide12.xml"/><Relationship Id="rId38" Type="http://schemas.openxmlformats.org/officeDocument/2006/relationships/font" Target="fonts/Montserrat-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5fdbd8fd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5fdbd8fd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b667d8ad0d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b667d8ad0d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es tan sencillo hacer una página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5fdbd8fda3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5fdbd8fda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5fdbd8fda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5fdbd8fda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5fdbd8fda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5fdbd8fda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5fdbd8fda3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5fdbd8fda3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5fdbd8fda3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5fdbd8fda3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5fdbd8fda3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5fdbd8fda3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5fdbd8fda3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5fdbd8fda3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b667d8ad0d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b667d8ad0d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5fdbd8fda3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5fdbd8fda3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b667d8ad0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b667d8ad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Explicar las diferencias entre web e internet ya que por lo regular se cree que son sinónimos pero no lo son,dar algunos ejemplos, además explicar   que es “!=” para que el espectador  entienda que es diferencia.</a:t>
            </a:r>
            <a:endParaRPr/>
          </a:p>
          <a:p>
            <a:pPr indent="0" lvl="0" marL="0" rtl="0" algn="l">
              <a:spcBef>
                <a:spcPts val="0"/>
              </a:spcBef>
              <a:spcAft>
                <a:spcPts val="0"/>
              </a:spcAft>
              <a:buNone/>
            </a:pPr>
            <a:r>
              <a:rPr b="1" lang="en"/>
              <a:t>Web: </a:t>
            </a:r>
            <a:r>
              <a:rPr lang="en"/>
              <a:t>Abreviación de world wide web, sirve para ubicar las páginas web de manera más sencilla para nosotros.</a:t>
            </a:r>
            <a:endParaRPr/>
          </a:p>
          <a:p>
            <a:pPr indent="0" lvl="0" marL="0" rtl="0" algn="l">
              <a:spcBef>
                <a:spcPts val="0"/>
              </a:spcBef>
              <a:spcAft>
                <a:spcPts val="0"/>
              </a:spcAft>
              <a:buNone/>
            </a:pPr>
            <a:r>
              <a:rPr b="1" lang="en"/>
              <a:t>Internet: </a:t>
            </a:r>
            <a:r>
              <a:rPr lang="en"/>
              <a:t>infraestructura, redes de servidores conectados entre sí</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5fdbd8fda3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5fdbd8fda3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5fdbd8fda3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5fdbd8fda3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49b055c8b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49b055c8b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Hablar un poco de que es un editor de texto, </a:t>
            </a:r>
            <a:r>
              <a:rPr lang="en"/>
              <a:t>también</a:t>
            </a:r>
            <a:r>
              <a:rPr lang="en"/>
              <a:t> pedir que se descargue cualquiera de estos tres </a:t>
            </a:r>
            <a:r>
              <a:rPr lang="en"/>
              <a:t>editores</a:t>
            </a:r>
            <a:r>
              <a:rPr lang="en"/>
              <a:t> se puede dar una  </a:t>
            </a:r>
            <a:r>
              <a:rPr lang="en"/>
              <a:t>recomendación</a:t>
            </a:r>
            <a:r>
              <a:rPr lang="en"/>
              <a:t> personal según la experiencia del sensei, se puede dar tiempo para descargar e instalar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468fd1bb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468fd1bb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Explicar un poco que es Emmet y como puede ayudar al desarrollo web, tambien verificar si el editor de texto que descargaron los participantes ya lo tiene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468fd1bb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468fd1bb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Explicar la importancia de esta red social para desarrolladores, saber por </a:t>
            </a:r>
            <a:r>
              <a:rPr lang="en"/>
              <a:t>qué</a:t>
            </a:r>
            <a:r>
              <a:rPr lang="en"/>
              <a:t> es importante </a:t>
            </a:r>
            <a:r>
              <a:rPr lang="en"/>
              <a:t>durante</a:t>
            </a:r>
            <a:r>
              <a:rPr lang="en"/>
              <a:t> el desarrollo y </a:t>
            </a:r>
            <a:r>
              <a:rPr lang="en"/>
              <a:t>así</a:t>
            </a:r>
            <a:r>
              <a:rPr lang="en"/>
              <a:t> fomentar  el aprendizaje </a:t>
            </a:r>
            <a:r>
              <a:rPr lang="en"/>
              <a:t>autónomo</a:t>
            </a:r>
            <a:r>
              <a:rPr lang="en"/>
              <a:t> de los alumnos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468fd1bb8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468fd1bb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Hablar de la gran utilidad que tiene esta herramienta en el desarrollo web, así como explicar como acceder a ella desde chrome y algunas de sus funcionalidades </a:t>
            </a:r>
            <a:r>
              <a:rPr lang="en"/>
              <a:t>más</a:t>
            </a:r>
            <a:r>
              <a:rPr lang="en"/>
              <a:t> </a:t>
            </a:r>
            <a:r>
              <a:rPr lang="en"/>
              <a:t>básicas, en dado caso que no se tenga instalado chrome  pedir que se instale, por lo menos durante el tiempo del curso</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468fd1bb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468fd1bb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Explicar que es git, por que es importante aprender git para un desarrollador y dar unos ejemplos de su uso, quizás como recomendación utilizar analogías para poder entender de mejor manera que es git sin necesidad de entrar en detalle, además hablar que es github y solicitar que los participantes abran una cuenta en el</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5fdbd8fda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5fdbd8fda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5fdbd8fda3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5fdbd8fda3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b667d8ad0d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b667d8ad0d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Internet es la red de redes, está en todas partes y sería prácticamente imposible desconectarla.</a:t>
            </a:r>
            <a:endParaRPr/>
          </a:p>
          <a:p>
            <a:pPr indent="0" lvl="0" marL="0" rtl="0" algn="l">
              <a:spcBef>
                <a:spcPts val="0"/>
              </a:spcBef>
              <a:spcAft>
                <a:spcPts val="0"/>
              </a:spcAft>
              <a:buNone/>
            </a:pPr>
            <a:r>
              <a:rPr lang="en"/>
              <a:t>Utiliza los protocolos TCP/IP para realizar la comunicación.</a:t>
            </a:r>
            <a:endParaRPr/>
          </a:p>
          <a:p>
            <a:pPr indent="0" lvl="0" marL="0" rtl="0" algn="l">
              <a:spcBef>
                <a:spcPts val="0"/>
              </a:spcBef>
              <a:spcAft>
                <a:spcPts val="0"/>
              </a:spcAft>
              <a:buNone/>
            </a:pPr>
            <a:r>
              <a:rPr lang="en"/>
              <a:t>Sus inicios fueron en 1969 con ARPANET.</a:t>
            </a:r>
            <a:endParaRPr/>
          </a:p>
          <a:p>
            <a:pPr indent="0" lvl="0" marL="0" rtl="0" algn="l">
              <a:spcBef>
                <a:spcPts val="0"/>
              </a:spcBef>
              <a:spcAft>
                <a:spcPts val="0"/>
              </a:spcAft>
              <a:buNone/>
            </a:pPr>
            <a:r>
              <a:rPr lang="en"/>
              <a:t>No es lo mismo que www, este es un conjunto de protocolos de consulta de documentos de hipertexto</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5fdbd8fda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5fdbd8fda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Explicar un poco que es Emmet y </a:t>
            </a:r>
            <a:r>
              <a:rPr lang="en"/>
              <a:t>cómo</a:t>
            </a:r>
            <a:r>
              <a:rPr lang="en"/>
              <a:t> puede ayudar al desarrollo web, </a:t>
            </a:r>
            <a:r>
              <a:rPr lang="en"/>
              <a:t>también</a:t>
            </a:r>
            <a:r>
              <a:rPr lang="en"/>
              <a:t> verificar si el editor de texto que descargaron los participantes ya lo tiene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5fdbd8fda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5fdbd8fda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Explicar un poco que es Emmet y como puede ayudar al desarrollo web, tambien verificar si el editor de texto que descargaron los participantes ya lo tiene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5fdbd8fda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5fdbd8fda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Explicar un poco que es Emmet y como puede ayudar al desarrollo web, tambien verificar si el editor de texto que descargaron los participantes ya lo tiene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b667d8ad0d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b667d8ad0d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Ejemplo de cómo funciona el frontend + backend en mercado libbre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b667d8ad0d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b667d8ad0d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b667d8ad0d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b667d8ad0d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10" name="Google Shape;10;p2"/>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11"/>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 name="Google Shape;41;p1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2" name="Google Shape;42;p1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pic>
        <p:nvPicPr>
          <p:cNvPr id="43" name="Google Shape;43;p11"/>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una columnas">
  <p:cSld name="TITLE_AND_TWO_COLUMNS_1">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2"/>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6" name="Google Shape;46;p12"/>
          <p:cNvSpPr txBox="1"/>
          <p:nvPr>
            <p:ph idx="1" type="body"/>
          </p:nvPr>
        </p:nvSpPr>
        <p:spPr>
          <a:xfrm>
            <a:off x="311700" y="1152475"/>
            <a:ext cx="84813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pic>
        <p:nvPicPr>
          <p:cNvPr id="47" name="Google Shape;47;p12"/>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13"/>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50" name="Google Shape;50;p13"/>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a">
  <p:cSld name="TITLE_ONLY_1">
    <p:bg>
      <p:bgPr>
        <a:blipFill>
          <a:blip r:embed="rId2">
            <a:alphaModFix/>
          </a:blip>
          <a:stretch>
            <a:fillRect/>
          </a:stretch>
        </a:blipFill>
      </p:bgPr>
    </p:bg>
    <p:spTree>
      <p:nvGrpSpPr>
        <p:cNvPr id="51" name="Shape 51"/>
        <p:cNvGrpSpPr/>
        <p:nvPr/>
      </p:nvGrpSpPr>
      <p:grpSpPr>
        <a:xfrm>
          <a:off x="0" y="0"/>
          <a:ext cx="0" cy="0"/>
          <a:chOff x="0" y="0"/>
          <a:chExt cx="0" cy="0"/>
        </a:xfrm>
      </p:grpSpPr>
      <p:pic>
        <p:nvPicPr>
          <p:cNvPr id="52" name="Google Shape;52;p14"/>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p:cSld name="ONE_COLUMN_TEXT">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5"/>
          <p:cNvSpPr txBox="1"/>
          <p:nvPr>
            <p:ph type="title"/>
          </p:nvPr>
        </p:nvSpPr>
        <p:spPr>
          <a:xfrm>
            <a:off x="4976575" y="396050"/>
            <a:ext cx="38523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5" name="Google Shape;55;p15"/>
          <p:cNvSpPr txBox="1"/>
          <p:nvPr>
            <p:ph idx="1" type="body"/>
          </p:nvPr>
        </p:nvSpPr>
        <p:spPr>
          <a:xfrm>
            <a:off x="4976575" y="1230050"/>
            <a:ext cx="38523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1">
  <p:cSld name="ONE_COLUMN_TEXT_1">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6"/>
          <p:cNvSpPr txBox="1"/>
          <p:nvPr>
            <p:ph type="title"/>
          </p:nvPr>
        </p:nvSpPr>
        <p:spPr>
          <a:xfrm>
            <a:off x="363500" y="396050"/>
            <a:ext cx="38523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8" name="Google Shape;58;p16"/>
          <p:cNvSpPr txBox="1"/>
          <p:nvPr>
            <p:ph idx="1" type="body"/>
          </p:nvPr>
        </p:nvSpPr>
        <p:spPr>
          <a:xfrm>
            <a:off x="363500" y="1230050"/>
            <a:ext cx="38523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9" name="Shape 59"/>
        <p:cNvGrpSpPr/>
        <p:nvPr/>
      </p:nvGrpSpPr>
      <p:grpSpPr>
        <a:xfrm>
          <a:off x="0" y="0"/>
          <a:ext cx="0" cy="0"/>
          <a:chOff x="0" y="0"/>
          <a:chExt cx="0" cy="0"/>
        </a:xfrm>
      </p:grpSpPr>
      <p:sp>
        <p:nvSpPr>
          <p:cNvPr id="60" name="Google Shape;60;p17"/>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8E7CC3"/>
              </a:buClr>
              <a:buSzPts val="4800"/>
              <a:buNone/>
              <a:defRPr sz="4800">
                <a:solidFill>
                  <a:srgbClr val="8E7CC3"/>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pic>
        <p:nvPicPr>
          <p:cNvPr id="61" name="Google Shape;61;p17"/>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id="63" name="Google Shape;63;p18"/>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4" name="Shape 64"/>
        <p:cNvGrpSpPr/>
        <p:nvPr/>
      </p:nvGrpSpPr>
      <p:grpSpPr>
        <a:xfrm>
          <a:off x="0" y="0"/>
          <a:ext cx="0" cy="0"/>
          <a:chOff x="0" y="0"/>
          <a:chExt cx="0" cy="0"/>
        </a:xfrm>
      </p:grpSpPr>
      <p:sp>
        <p:nvSpPr>
          <p:cNvPr id="65" name="Google Shape;65;p19"/>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8E7CC3"/>
              </a:buClr>
              <a:buSzPts val="12000"/>
              <a:buNone/>
              <a:defRPr sz="12000">
                <a:solidFill>
                  <a:srgbClr val="8E7CC3"/>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6" name="Google Shape;66;p19"/>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pic>
        <p:nvPicPr>
          <p:cNvPr id="67" name="Google Shape;67;p19"/>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8" name="Shape 68"/>
        <p:cNvGrpSpPr/>
        <p:nvPr/>
      </p:nvGrpSpPr>
      <p:grpSpPr>
        <a:xfrm>
          <a:off x="0" y="0"/>
          <a:ext cx="0" cy="0"/>
          <a:chOff x="0" y="0"/>
          <a:chExt cx="0" cy="0"/>
        </a:xfrm>
      </p:grpSpPr>
      <p:pic>
        <p:nvPicPr>
          <p:cNvPr id="69" name="Google Shape;69;p20"/>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in logo">
  <p:cSld name="TITLE_2">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13" name="Google Shape;13;p3"/>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70" name="Shape 70"/>
        <p:cNvGrpSpPr/>
        <p:nvPr/>
      </p:nvGrpSpPr>
      <p:grpSpPr>
        <a:xfrm>
          <a:off x="0" y="0"/>
          <a:ext cx="0" cy="0"/>
          <a:chOff x="0" y="0"/>
          <a:chExt cx="0" cy="0"/>
        </a:xfrm>
      </p:grpSpPr>
      <p:sp>
        <p:nvSpPr>
          <p:cNvPr id="71" name="Google Shape;71;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3" name="Google Shape;73;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74" name="Shape 74"/>
        <p:cNvGrpSpPr/>
        <p:nvPr/>
      </p:nvGrpSpPr>
      <p:grpSpPr>
        <a:xfrm>
          <a:off x="0" y="0"/>
          <a:ext cx="0" cy="0"/>
          <a:chOff x="0" y="0"/>
          <a:chExt cx="0" cy="0"/>
        </a:xfrm>
      </p:grpSpPr>
      <p:sp>
        <p:nvSpPr>
          <p:cNvPr id="75" name="Google Shape;75;p2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2"/>
          <p:cNvSpPr txBox="1"/>
          <p:nvPr>
            <p:ph type="ctrTitle"/>
          </p:nvPr>
        </p:nvSpPr>
        <p:spPr>
          <a:xfrm>
            <a:off x="390525" y="1819275"/>
            <a:ext cx="8222100" cy="933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8" name="Google Shape;78;p2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79" name="Google Shape;79;p2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4"/>
          <p:cNvSpPr txBox="1"/>
          <p:nvPr>
            <p:ph type="title"/>
          </p:nvPr>
        </p:nvSpPr>
        <p:spPr>
          <a:xfrm>
            <a:off x="240100" y="821550"/>
            <a:ext cx="7786800" cy="6033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2400"/>
              <a:buNone/>
              <a:defRPr>
                <a:solidFill>
                  <a:srgbClr val="FFFFFF"/>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 name="Google Shape;16;p4"/>
          <p:cNvSpPr txBox="1"/>
          <p:nvPr>
            <p:ph idx="1" type="subTitle"/>
          </p:nvPr>
        </p:nvSpPr>
        <p:spPr>
          <a:xfrm>
            <a:off x="265500" y="1424850"/>
            <a:ext cx="5484300" cy="35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7" name="Google Shape;17;p4"/>
          <p:cNvSpPr txBox="1"/>
          <p:nvPr>
            <p:ph idx="2" type="body"/>
          </p:nvPr>
        </p:nvSpPr>
        <p:spPr>
          <a:xfrm>
            <a:off x="311700" y="2155325"/>
            <a:ext cx="3999900" cy="2413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dades" type="tx">
  <p:cSld name="TITLE_AND_BODY">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4293025" y="1547775"/>
            <a:ext cx="34689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4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0" name="Google Shape;20;p5"/>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21" name="Google Shape;21;p5"/>
          <p:cNvSpPr txBox="1"/>
          <p:nvPr>
            <p:ph idx="1" type="subTitle"/>
          </p:nvPr>
        </p:nvSpPr>
        <p:spPr>
          <a:xfrm>
            <a:off x="4293025" y="2921425"/>
            <a:ext cx="2663100" cy="35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jercicio">
  <p:cSld name="TITLE_AND_BODY_2">
    <p:bg>
      <p:bgPr>
        <a:blipFill>
          <a:blip r:embed="rId2">
            <a:alphaModFix/>
          </a:blip>
          <a:stretch>
            <a:fillRect/>
          </a:stretch>
        </a:blipFill>
      </p:bgPr>
    </p:bg>
    <p:spTree>
      <p:nvGrpSpPr>
        <p:cNvPr id="22" name="Shape 22"/>
        <p:cNvGrpSpPr/>
        <p:nvPr/>
      </p:nvGrpSpPr>
      <p:grpSpPr>
        <a:xfrm>
          <a:off x="0" y="0"/>
          <a:ext cx="0" cy="0"/>
          <a:chOff x="0" y="0"/>
          <a:chExt cx="0" cy="0"/>
        </a:xfrm>
      </p:grpSpPr>
      <p:pic>
        <p:nvPicPr>
          <p:cNvPr id="23" name="Google Shape;23;p6"/>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24" name="Google Shape;24;p6"/>
          <p:cNvSpPr txBox="1"/>
          <p:nvPr>
            <p:ph idx="1" type="subTitle"/>
          </p:nvPr>
        </p:nvSpPr>
        <p:spPr>
          <a:xfrm>
            <a:off x="4751300" y="2785375"/>
            <a:ext cx="3018000" cy="356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15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15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15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15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15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15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15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15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dad">
  <p:cSld name="TITLE_AND_BODY_2_1">
    <p:bg>
      <p:bgPr>
        <a:blipFill>
          <a:blip r:embed="rId2">
            <a:alphaModFix/>
          </a:blip>
          <a:stretch>
            <a:fillRect/>
          </a:stretch>
        </a:blipFill>
      </p:bgPr>
    </p:bg>
    <p:spTree>
      <p:nvGrpSpPr>
        <p:cNvPr id="25" name="Shape 25"/>
        <p:cNvGrpSpPr/>
        <p:nvPr/>
      </p:nvGrpSpPr>
      <p:grpSpPr>
        <a:xfrm>
          <a:off x="0" y="0"/>
          <a:ext cx="0" cy="0"/>
          <a:chOff x="0" y="0"/>
          <a:chExt cx="0" cy="0"/>
        </a:xfrm>
      </p:grpSpPr>
      <p:pic>
        <p:nvPicPr>
          <p:cNvPr id="26" name="Google Shape;26;p7"/>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27" name="Google Shape;27;p7"/>
          <p:cNvSpPr txBox="1"/>
          <p:nvPr>
            <p:ph idx="1" type="subTitle"/>
          </p:nvPr>
        </p:nvSpPr>
        <p:spPr>
          <a:xfrm>
            <a:off x="4751300" y="2785375"/>
            <a:ext cx="3018000" cy="356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15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15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15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15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15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15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15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15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dad 1">
  <p:cSld name="TITLE_AND_BODY_2_1_1">
    <p:bg>
      <p:bgPr>
        <a:blipFill>
          <a:blip r:embed="rId2">
            <a:alphaModFix/>
          </a:blip>
          <a:stretch>
            <a:fillRect/>
          </a:stretch>
        </a:blipFill>
      </p:bgPr>
    </p:bg>
    <p:spTree>
      <p:nvGrpSpPr>
        <p:cNvPr id="28" name="Shape 28"/>
        <p:cNvGrpSpPr/>
        <p:nvPr/>
      </p:nvGrpSpPr>
      <p:grpSpPr>
        <a:xfrm>
          <a:off x="0" y="0"/>
          <a:ext cx="0" cy="0"/>
          <a:chOff x="0" y="0"/>
          <a:chExt cx="0" cy="0"/>
        </a:xfrm>
      </p:grpSpPr>
      <p:pic>
        <p:nvPicPr>
          <p:cNvPr id="29" name="Google Shape;29;p8"/>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30" name="Google Shape;30;p8"/>
          <p:cNvSpPr txBox="1"/>
          <p:nvPr>
            <p:ph idx="1" type="subTitle"/>
          </p:nvPr>
        </p:nvSpPr>
        <p:spPr>
          <a:xfrm>
            <a:off x="4751300" y="2785375"/>
            <a:ext cx="3018000" cy="356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15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15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15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15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15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15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15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15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tivo">
  <p:cSld name="TITLE_AND_BODY_1">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type="title"/>
          </p:nvPr>
        </p:nvSpPr>
        <p:spPr>
          <a:xfrm>
            <a:off x="1899450" y="459373"/>
            <a:ext cx="5345100" cy="7293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33" name="Google Shape;33;p9"/>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34" name="Google Shape;34;p9"/>
          <p:cNvSpPr txBox="1"/>
          <p:nvPr>
            <p:ph idx="1" type="subTitle"/>
          </p:nvPr>
        </p:nvSpPr>
        <p:spPr>
          <a:xfrm>
            <a:off x="1228325" y="1868825"/>
            <a:ext cx="6676800" cy="167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tivo 1">
  <p:cSld name="TITLE_AND_BODY_1_1">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1899450" y="459373"/>
            <a:ext cx="5345100" cy="7293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37" name="Google Shape;37;p10"/>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38" name="Google Shape;38;p10"/>
          <p:cNvSpPr txBox="1"/>
          <p:nvPr>
            <p:ph idx="1" type="subTitle"/>
          </p:nvPr>
        </p:nvSpPr>
        <p:spPr>
          <a:xfrm>
            <a:off x="1228325" y="1868825"/>
            <a:ext cx="6676800" cy="167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1pPr>
            <a:lvl2pPr indent="-317500" lvl="1" marL="9144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2pPr>
            <a:lvl3pPr indent="-317500" lvl="2" marL="13716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3pPr>
            <a:lvl4pPr indent="-317500" lvl="3" marL="18288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4pPr>
            <a:lvl5pPr indent="-317500" lvl="4" marL="22860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5pPr>
            <a:lvl6pPr indent="-317500" lvl="5" marL="27432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6pPr>
            <a:lvl7pPr indent="-317500" lvl="6" marL="32004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7pPr>
            <a:lvl8pPr indent="-317500" lvl="7" marL="36576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8pPr>
            <a:lvl9pPr indent="-317500" lvl="8" marL="4114800" rtl="0">
              <a:lnSpc>
                <a:spcPct val="115000"/>
              </a:lnSpc>
              <a:spcBef>
                <a:spcPts val="1600"/>
              </a:spcBef>
              <a:spcAft>
                <a:spcPts val="1600"/>
              </a:spcAft>
              <a:buClr>
                <a:schemeClr val="dk2"/>
              </a:buClr>
              <a:buSzPts val="1400"/>
              <a:buFont typeface="Nunito"/>
              <a:buChar char="■"/>
              <a:defRPr>
                <a:solidFill>
                  <a:schemeClr val="dk2"/>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9.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image" Target="../media/image40.png"/><Relationship Id="rId5"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41.png"/><Relationship Id="rId4" Type="http://schemas.openxmlformats.org/officeDocument/2006/relationships/image" Target="../media/image36.png"/><Relationship Id="rId5"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5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4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43.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53.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6.png"/><Relationship Id="rId6"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23"/>
          <p:cNvSpPr txBox="1"/>
          <p:nvPr>
            <p:ph type="ctrTitle"/>
          </p:nvPr>
        </p:nvSpPr>
        <p:spPr>
          <a:xfrm>
            <a:off x="311700" y="1196675"/>
            <a:ext cx="8520600" cy="219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Kata</a:t>
            </a:r>
            <a:endParaRPr/>
          </a:p>
          <a:p>
            <a:pPr indent="0" lvl="0" marL="0" rtl="0" algn="ctr">
              <a:spcBef>
                <a:spcPts val="0"/>
              </a:spcBef>
              <a:spcAft>
                <a:spcPts val="0"/>
              </a:spcAft>
              <a:buNone/>
            </a:pPr>
            <a:r>
              <a:rPr lang="en"/>
              <a:t> Intro a la Web</a:t>
            </a:r>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descr="Captura de pantalla de 2016-06-24 14:25:46.png" id="142" name="Google Shape;142;p32"/>
          <p:cNvPicPr preferRelativeResize="0"/>
          <p:nvPr/>
        </p:nvPicPr>
        <p:blipFill>
          <a:blip r:embed="rId3">
            <a:alphaModFix/>
          </a:blip>
          <a:stretch>
            <a:fillRect/>
          </a:stretch>
        </p:blipFill>
        <p:spPr>
          <a:xfrm>
            <a:off x="1741000" y="0"/>
            <a:ext cx="5662000"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33"/>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Proceso Frontend y Backend</a:t>
            </a:r>
            <a:endParaRPr/>
          </a:p>
          <a:p>
            <a:pPr indent="0" lvl="0" marL="0" rtl="0" algn="l">
              <a:spcBef>
                <a:spcPts val="0"/>
              </a:spcBef>
              <a:spcAft>
                <a:spcPts val="0"/>
              </a:spcAft>
              <a:buNone/>
            </a:pPr>
            <a:r>
              <a:t/>
            </a:r>
            <a:endParaRPr/>
          </a:p>
        </p:txBody>
      </p:sp>
      <p:pic>
        <p:nvPicPr>
          <p:cNvPr id="148" name="Google Shape;148;p33"/>
          <p:cNvPicPr preferRelativeResize="0"/>
          <p:nvPr/>
        </p:nvPicPr>
        <p:blipFill>
          <a:blip r:embed="rId3">
            <a:alphaModFix/>
          </a:blip>
          <a:stretch>
            <a:fillRect/>
          </a:stretch>
        </p:blipFill>
        <p:spPr>
          <a:xfrm>
            <a:off x="1239075" y="984675"/>
            <a:ext cx="6748125" cy="3762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4"/>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 Development</a:t>
            </a:r>
            <a:endParaRPr/>
          </a:p>
          <a:p>
            <a:pPr indent="0" lvl="0" marL="0" rtl="0" algn="l">
              <a:spcBef>
                <a:spcPts val="0"/>
              </a:spcBef>
              <a:spcAft>
                <a:spcPts val="0"/>
              </a:spcAft>
              <a:buNone/>
            </a:pPr>
            <a:r>
              <a:t/>
            </a:r>
            <a:endParaRPr/>
          </a:p>
        </p:txBody>
      </p:sp>
      <p:pic>
        <p:nvPicPr>
          <p:cNvPr id="154" name="Google Shape;154;p34"/>
          <p:cNvPicPr preferRelativeResize="0"/>
          <p:nvPr/>
        </p:nvPicPr>
        <p:blipFill>
          <a:blip r:embed="rId3">
            <a:alphaModFix/>
          </a:blip>
          <a:stretch>
            <a:fillRect/>
          </a:stretch>
        </p:blipFill>
        <p:spPr>
          <a:xfrm>
            <a:off x="1909175" y="1308400"/>
            <a:ext cx="5643373" cy="31303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5"/>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 CSS y JavaScript </a:t>
            </a:r>
            <a:endParaRPr/>
          </a:p>
        </p:txBody>
      </p:sp>
      <p:pic>
        <p:nvPicPr>
          <p:cNvPr id="160" name="Google Shape;160;p35"/>
          <p:cNvPicPr preferRelativeResize="0"/>
          <p:nvPr/>
        </p:nvPicPr>
        <p:blipFill>
          <a:blip r:embed="rId3">
            <a:alphaModFix/>
          </a:blip>
          <a:stretch>
            <a:fillRect/>
          </a:stretch>
        </p:blipFill>
        <p:spPr>
          <a:xfrm>
            <a:off x="1393000" y="1097999"/>
            <a:ext cx="6784349" cy="3472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6"/>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a:t>
            </a:r>
            <a:endParaRPr/>
          </a:p>
        </p:txBody>
      </p:sp>
      <p:pic>
        <p:nvPicPr>
          <p:cNvPr id="166" name="Google Shape;166;p36"/>
          <p:cNvPicPr preferRelativeResize="0"/>
          <p:nvPr/>
        </p:nvPicPr>
        <p:blipFill>
          <a:blip r:embed="rId3">
            <a:alphaModFix/>
          </a:blip>
          <a:stretch>
            <a:fillRect/>
          </a:stretch>
        </p:blipFill>
        <p:spPr>
          <a:xfrm>
            <a:off x="311700" y="1332000"/>
            <a:ext cx="4706775" cy="3041750"/>
          </a:xfrm>
          <a:prstGeom prst="rect">
            <a:avLst/>
          </a:prstGeom>
          <a:noFill/>
          <a:ln>
            <a:noFill/>
          </a:ln>
        </p:spPr>
      </p:pic>
      <p:pic>
        <p:nvPicPr>
          <p:cNvPr id="167" name="Google Shape;167;p36"/>
          <p:cNvPicPr preferRelativeResize="0"/>
          <p:nvPr/>
        </p:nvPicPr>
        <p:blipFill>
          <a:blip r:embed="rId4">
            <a:alphaModFix/>
          </a:blip>
          <a:stretch>
            <a:fillRect/>
          </a:stretch>
        </p:blipFill>
        <p:spPr>
          <a:xfrm>
            <a:off x="5967750" y="1919417"/>
            <a:ext cx="2514600" cy="1866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7"/>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CSS</a:t>
            </a:r>
            <a:endParaRPr/>
          </a:p>
        </p:txBody>
      </p:sp>
      <p:pic>
        <p:nvPicPr>
          <p:cNvPr id="173" name="Google Shape;173;p37"/>
          <p:cNvPicPr preferRelativeResize="0"/>
          <p:nvPr/>
        </p:nvPicPr>
        <p:blipFill>
          <a:blip r:embed="rId3">
            <a:alphaModFix/>
          </a:blip>
          <a:stretch>
            <a:fillRect/>
          </a:stretch>
        </p:blipFill>
        <p:spPr>
          <a:xfrm>
            <a:off x="270125" y="1205748"/>
            <a:ext cx="4448050" cy="3197500"/>
          </a:xfrm>
          <a:prstGeom prst="rect">
            <a:avLst/>
          </a:prstGeom>
          <a:noFill/>
          <a:ln>
            <a:noFill/>
          </a:ln>
        </p:spPr>
      </p:pic>
      <p:pic>
        <p:nvPicPr>
          <p:cNvPr id="174" name="Google Shape;174;p37"/>
          <p:cNvPicPr preferRelativeResize="0"/>
          <p:nvPr/>
        </p:nvPicPr>
        <p:blipFill>
          <a:blip r:embed="rId4">
            <a:alphaModFix/>
          </a:blip>
          <a:stretch>
            <a:fillRect/>
          </a:stretch>
        </p:blipFill>
        <p:spPr>
          <a:xfrm>
            <a:off x="5422350" y="1851992"/>
            <a:ext cx="3409950" cy="1905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8"/>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JavaScript</a:t>
            </a:r>
            <a:endParaRPr/>
          </a:p>
        </p:txBody>
      </p:sp>
      <p:pic>
        <p:nvPicPr>
          <p:cNvPr id="180" name="Google Shape;180;p38"/>
          <p:cNvPicPr preferRelativeResize="0"/>
          <p:nvPr/>
        </p:nvPicPr>
        <p:blipFill>
          <a:blip r:embed="rId3">
            <a:alphaModFix/>
          </a:blip>
          <a:stretch>
            <a:fillRect/>
          </a:stretch>
        </p:blipFill>
        <p:spPr>
          <a:xfrm>
            <a:off x="261050" y="1341498"/>
            <a:ext cx="4900825" cy="3055975"/>
          </a:xfrm>
          <a:prstGeom prst="rect">
            <a:avLst/>
          </a:prstGeom>
          <a:noFill/>
          <a:ln>
            <a:noFill/>
          </a:ln>
        </p:spPr>
      </p:pic>
      <p:pic>
        <p:nvPicPr>
          <p:cNvPr id="181" name="Google Shape;181;p38"/>
          <p:cNvPicPr preferRelativeResize="0"/>
          <p:nvPr/>
        </p:nvPicPr>
        <p:blipFill>
          <a:blip r:embed="rId4">
            <a:alphaModFix/>
          </a:blip>
          <a:stretch>
            <a:fillRect/>
          </a:stretch>
        </p:blipFill>
        <p:spPr>
          <a:xfrm>
            <a:off x="5900021" y="1622225"/>
            <a:ext cx="2932275" cy="1063975"/>
          </a:xfrm>
          <a:prstGeom prst="rect">
            <a:avLst/>
          </a:prstGeom>
          <a:noFill/>
          <a:ln>
            <a:noFill/>
          </a:ln>
        </p:spPr>
      </p:pic>
      <p:pic>
        <p:nvPicPr>
          <p:cNvPr id="182" name="Google Shape;182;p38"/>
          <p:cNvPicPr preferRelativeResize="0"/>
          <p:nvPr/>
        </p:nvPicPr>
        <p:blipFill>
          <a:blip r:embed="rId5">
            <a:alphaModFix/>
          </a:blip>
          <a:stretch>
            <a:fillRect/>
          </a:stretch>
        </p:blipFill>
        <p:spPr>
          <a:xfrm>
            <a:off x="5900025" y="3236225"/>
            <a:ext cx="2932275" cy="962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9"/>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 CSS y JavaScript</a:t>
            </a:r>
            <a:endParaRPr/>
          </a:p>
          <a:p>
            <a:pPr indent="0" lvl="0" marL="0" rtl="0" algn="l">
              <a:spcBef>
                <a:spcPts val="0"/>
              </a:spcBef>
              <a:spcAft>
                <a:spcPts val="0"/>
              </a:spcAft>
              <a:buNone/>
            </a:pPr>
            <a:r>
              <a:t/>
            </a:r>
            <a:endParaRPr/>
          </a:p>
        </p:txBody>
      </p:sp>
      <p:pic>
        <p:nvPicPr>
          <p:cNvPr id="188" name="Google Shape;188;p39"/>
          <p:cNvPicPr preferRelativeResize="0"/>
          <p:nvPr/>
        </p:nvPicPr>
        <p:blipFill>
          <a:blip r:embed="rId3">
            <a:alphaModFix/>
          </a:blip>
          <a:stretch>
            <a:fillRect/>
          </a:stretch>
        </p:blipFill>
        <p:spPr>
          <a:xfrm>
            <a:off x="1438275" y="1640042"/>
            <a:ext cx="6667500" cy="2124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descr="Captura de pantalla de 2016-06-24 13:14:09.png" id="193" name="Google Shape;193;p40"/>
          <p:cNvPicPr preferRelativeResize="0"/>
          <p:nvPr/>
        </p:nvPicPr>
        <p:blipFill>
          <a:blip r:embed="rId3">
            <a:alphaModFix/>
          </a:blip>
          <a:stretch>
            <a:fillRect/>
          </a:stretch>
        </p:blipFill>
        <p:spPr>
          <a:xfrm>
            <a:off x="1962150" y="1371600"/>
            <a:ext cx="5219700" cy="2400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41"/>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Codigo</a:t>
            </a:r>
            <a:endParaRPr/>
          </a:p>
        </p:txBody>
      </p:sp>
      <p:pic>
        <p:nvPicPr>
          <p:cNvPr id="199" name="Google Shape;199;p41"/>
          <p:cNvPicPr preferRelativeResize="0"/>
          <p:nvPr/>
        </p:nvPicPr>
        <p:blipFill>
          <a:blip r:embed="rId3">
            <a:alphaModFix/>
          </a:blip>
          <a:stretch>
            <a:fillRect/>
          </a:stretch>
        </p:blipFill>
        <p:spPr>
          <a:xfrm>
            <a:off x="1865875" y="1168976"/>
            <a:ext cx="5683899" cy="3382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24"/>
          <p:cNvSpPr txBox="1"/>
          <p:nvPr>
            <p:ph idx="4294967295" type="ctrTitle"/>
          </p:nvPr>
        </p:nvSpPr>
        <p:spPr>
          <a:xfrm>
            <a:off x="311700" y="1737500"/>
            <a:ext cx="8520600" cy="128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rgbClr val="441848"/>
                </a:solidFill>
              </a:rPr>
              <a:t>Web != Internet</a:t>
            </a:r>
            <a:endParaRPr sz="7200">
              <a:solidFill>
                <a:srgbClr val="441848"/>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42"/>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 Browsers</a:t>
            </a:r>
            <a:endParaRPr/>
          </a:p>
        </p:txBody>
      </p:sp>
      <p:pic>
        <p:nvPicPr>
          <p:cNvPr id="205" name="Google Shape;205;p42"/>
          <p:cNvPicPr preferRelativeResize="0"/>
          <p:nvPr/>
        </p:nvPicPr>
        <p:blipFill>
          <a:blip r:embed="rId3">
            <a:alphaModFix/>
          </a:blip>
          <a:stretch>
            <a:fillRect/>
          </a:stretch>
        </p:blipFill>
        <p:spPr>
          <a:xfrm>
            <a:off x="2026513" y="1510625"/>
            <a:ext cx="5090975" cy="2792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43"/>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 Page</a:t>
            </a:r>
            <a:endParaRPr/>
          </a:p>
        </p:txBody>
      </p:sp>
      <p:pic>
        <p:nvPicPr>
          <p:cNvPr id="211" name="Google Shape;211;p43"/>
          <p:cNvPicPr preferRelativeResize="0"/>
          <p:nvPr/>
        </p:nvPicPr>
        <p:blipFill>
          <a:blip r:embed="rId3">
            <a:alphaModFix/>
          </a:blip>
          <a:stretch>
            <a:fillRect/>
          </a:stretch>
        </p:blipFill>
        <p:spPr>
          <a:xfrm>
            <a:off x="1777488" y="1123850"/>
            <a:ext cx="5589026" cy="3614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44"/>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Herramientas para el desarrollo</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5"/>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Editores de Código</a:t>
            </a:r>
            <a:endParaRPr/>
          </a:p>
        </p:txBody>
      </p:sp>
      <p:pic>
        <p:nvPicPr>
          <p:cNvPr id="222" name="Google Shape;222;p45"/>
          <p:cNvPicPr preferRelativeResize="0"/>
          <p:nvPr/>
        </p:nvPicPr>
        <p:blipFill>
          <a:blip r:embed="rId3">
            <a:alphaModFix/>
          </a:blip>
          <a:stretch>
            <a:fillRect/>
          </a:stretch>
        </p:blipFill>
        <p:spPr>
          <a:xfrm>
            <a:off x="837500" y="1543350"/>
            <a:ext cx="2409150" cy="508025"/>
          </a:xfrm>
          <a:prstGeom prst="rect">
            <a:avLst/>
          </a:prstGeom>
          <a:noFill/>
          <a:ln>
            <a:noFill/>
          </a:ln>
        </p:spPr>
      </p:pic>
      <p:pic>
        <p:nvPicPr>
          <p:cNvPr id="223" name="Google Shape;223;p45"/>
          <p:cNvPicPr preferRelativeResize="0"/>
          <p:nvPr/>
        </p:nvPicPr>
        <p:blipFill>
          <a:blip r:embed="rId4">
            <a:alphaModFix/>
          </a:blip>
          <a:stretch>
            <a:fillRect/>
          </a:stretch>
        </p:blipFill>
        <p:spPr>
          <a:xfrm>
            <a:off x="5040250" y="1462300"/>
            <a:ext cx="3130050" cy="712025"/>
          </a:xfrm>
          <a:prstGeom prst="rect">
            <a:avLst/>
          </a:prstGeom>
          <a:noFill/>
          <a:ln>
            <a:noFill/>
          </a:ln>
        </p:spPr>
      </p:pic>
      <p:pic>
        <p:nvPicPr>
          <p:cNvPr id="224" name="Google Shape;224;p45"/>
          <p:cNvPicPr preferRelativeResize="0"/>
          <p:nvPr/>
        </p:nvPicPr>
        <p:blipFill rotWithShape="1">
          <a:blip r:embed="rId5">
            <a:alphaModFix/>
          </a:blip>
          <a:srcRect b="27086" l="0" r="0" t="28971"/>
          <a:stretch/>
        </p:blipFill>
        <p:spPr>
          <a:xfrm>
            <a:off x="3020650" y="2991250"/>
            <a:ext cx="2926958" cy="7120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6"/>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Emmet</a:t>
            </a:r>
            <a:endParaRPr/>
          </a:p>
        </p:txBody>
      </p:sp>
      <p:pic>
        <p:nvPicPr>
          <p:cNvPr id="230" name="Google Shape;230;p46"/>
          <p:cNvPicPr preferRelativeResize="0"/>
          <p:nvPr/>
        </p:nvPicPr>
        <p:blipFill>
          <a:blip r:embed="rId3">
            <a:alphaModFix/>
          </a:blip>
          <a:stretch>
            <a:fillRect/>
          </a:stretch>
        </p:blipFill>
        <p:spPr>
          <a:xfrm>
            <a:off x="2672088" y="1996038"/>
            <a:ext cx="3799825" cy="14017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7"/>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Stack overflow</a:t>
            </a:r>
            <a:endParaRPr/>
          </a:p>
        </p:txBody>
      </p:sp>
      <p:pic>
        <p:nvPicPr>
          <p:cNvPr id="236" name="Google Shape;236;p47"/>
          <p:cNvPicPr preferRelativeResize="0"/>
          <p:nvPr/>
        </p:nvPicPr>
        <p:blipFill>
          <a:blip r:embed="rId3">
            <a:alphaModFix/>
          </a:blip>
          <a:stretch>
            <a:fillRect/>
          </a:stretch>
        </p:blipFill>
        <p:spPr>
          <a:xfrm>
            <a:off x="941388" y="1528025"/>
            <a:ext cx="7261226" cy="1911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8"/>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Chrome developer tools</a:t>
            </a:r>
            <a:endParaRPr/>
          </a:p>
        </p:txBody>
      </p:sp>
      <p:pic>
        <p:nvPicPr>
          <p:cNvPr id="242" name="Google Shape;242;p48"/>
          <p:cNvPicPr preferRelativeResize="0"/>
          <p:nvPr/>
        </p:nvPicPr>
        <p:blipFill>
          <a:blip r:embed="rId3">
            <a:alphaModFix/>
          </a:blip>
          <a:stretch>
            <a:fillRect/>
          </a:stretch>
        </p:blipFill>
        <p:spPr>
          <a:xfrm>
            <a:off x="3451775" y="1788675"/>
            <a:ext cx="2240450" cy="22404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9"/>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 y Github</a:t>
            </a:r>
            <a:endParaRPr/>
          </a:p>
        </p:txBody>
      </p:sp>
      <p:pic>
        <p:nvPicPr>
          <p:cNvPr id="248" name="Google Shape;248;p49"/>
          <p:cNvPicPr preferRelativeResize="0"/>
          <p:nvPr/>
        </p:nvPicPr>
        <p:blipFill>
          <a:blip r:embed="rId3">
            <a:alphaModFix/>
          </a:blip>
          <a:stretch>
            <a:fillRect/>
          </a:stretch>
        </p:blipFill>
        <p:spPr>
          <a:xfrm>
            <a:off x="5290800" y="1743725"/>
            <a:ext cx="2408875" cy="2408875"/>
          </a:xfrm>
          <a:prstGeom prst="rect">
            <a:avLst/>
          </a:prstGeom>
          <a:noFill/>
          <a:ln>
            <a:noFill/>
          </a:ln>
        </p:spPr>
      </p:pic>
      <p:pic>
        <p:nvPicPr>
          <p:cNvPr id="249" name="Google Shape;249;p49"/>
          <p:cNvPicPr preferRelativeResize="0"/>
          <p:nvPr/>
        </p:nvPicPr>
        <p:blipFill>
          <a:blip r:embed="rId4">
            <a:alphaModFix/>
          </a:blip>
          <a:stretch>
            <a:fillRect/>
          </a:stretch>
        </p:blipFill>
        <p:spPr>
          <a:xfrm>
            <a:off x="1745750" y="2004325"/>
            <a:ext cx="1887650" cy="18876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50"/>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Slack</a:t>
            </a:r>
            <a:endParaRPr/>
          </a:p>
        </p:txBody>
      </p:sp>
      <p:pic>
        <p:nvPicPr>
          <p:cNvPr id="255" name="Google Shape;255;p50"/>
          <p:cNvPicPr preferRelativeResize="0"/>
          <p:nvPr/>
        </p:nvPicPr>
        <p:blipFill>
          <a:blip r:embed="rId3">
            <a:alphaModFix/>
          </a:blip>
          <a:stretch>
            <a:fillRect/>
          </a:stretch>
        </p:blipFill>
        <p:spPr>
          <a:xfrm>
            <a:off x="2923375" y="1909875"/>
            <a:ext cx="3560625" cy="23749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51"/>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Dato Interesante</a:t>
            </a:r>
            <a:endParaRPr/>
          </a:p>
        </p:txBody>
      </p:sp>
      <p:pic>
        <p:nvPicPr>
          <p:cNvPr id="261" name="Google Shape;261;p51"/>
          <p:cNvPicPr preferRelativeResize="0"/>
          <p:nvPr/>
        </p:nvPicPr>
        <p:blipFill>
          <a:blip r:embed="rId3">
            <a:alphaModFix/>
          </a:blip>
          <a:stretch>
            <a:fillRect/>
          </a:stretch>
        </p:blipFill>
        <p:spPr>
          <a:xfrm>
            <a:off x="1637500" y="931350"/>
            <a:ext cx="5616198" cy="42121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5"/>
          <p:cNvSpPr txBox="1"/>
          <p:nvPr>
            <p:ph idx="1" type="subTitle"/>
          </p:nvPr>
        </p:nvSpPr>
        <p:spPr>
          <a:xfrm>
            <a:off x="3512538" y="147425"/>
            <a:ext cx="2118900" cy="79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angeloLuna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95" name="Google Shape;95;p25"/>
          <p:cNvPicPr preferRelativeResize="0"/>
          <p:nvPr/>
        </p:nvPicPr>
        <p:blipFill>
          <a:blip r:embed="rId3">
            <a:alphaModFix/>
          </a:blip>
          <a:stretch>
            <a:fillRect/>
          </a:stretch>
        </p:blipFill>
        <p:spPr>
          <a:xfrm>
            <a:off x="0" y="0"/>
            <a:ext cx="9144000" cy="5143500"/>
          </a:xfrm>
          <a:prstGeom prst="rect">
            <a:avLst/>
          </a:prstGeom>
          <a:noFill/>
          <a:ln>
            <a:noFill/>
          </a:ln>
        </p:spPr>
      </p:pic>
      <p:sp>
        <p:nvSpPr>
          <p:cNvPr id="96" name="Google Shape;96;p25"/>
          <p:cNvSpPr txBox="1"/>
          <p:nvPr/>
        </p:nvSpPr>
        <p:spPr>
          <a:xfrm>
            <a:off x="83575" y="4240725"/>
            <a:ext cx="7251900" cy="72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latin typeface="Varela Round"/>
                <a:ea typeface="Varela Round"/>
                <a:cs typeface="Varela Round"/>
                <a:sym typeface="Varela Round"/>
              </a:rPr>
              <a:t>¿Qué es el Internet?</a:t>
            </a:r>
            <a:endParaRPr sz="3600">
              <a:solidFill>
                <a:srgbClr val="FFFFFF"/>
              </a:solidFill>
              <a:latin typeface="Varela Round"/>
              <a:ea typeface="Varela Round"/>
              <a:cs typeface="Varela Round"/>
              <a:sym typeface="Varela Roun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6"/>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Internet y Web</a:t>
            </a:r>
            <a:endParaRPr/>
          </a:p>
        </p:txBody>
      </p:sp>
      <p:pic>
        <p:nvPicPr>
          <p:cNvPr id="102" name="Google Shape;102;p26"/>
          <p:cNvPicPr preferRelativeResize="0"/>
          <p:nvPr/>
        </p:nvPicPr>
        <p:blipFill>
          <a:blip r:embed="rId3">
            <a:alphaModFix/>
          </a:blip>
          <a:stretch>
            <a:fillRect/>
          </a:stretch>
        </p:blipFill>
        <p:spPr>
          <a:xfrm>
            <a:off x="1954425" y="1196201"/>
            <a:ext cx="5724874" cy="3218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7"/>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Cliente - Servidor</a:t>
            </a:r>
            <a:endParaRPr/>
          </a:p>
        </p:txBody>
      </p:sp>
      <p:pic>
        <p:nvPicPr>
          <p:cNvPr id="108" name="Google Shape;108;p27"/>
          <p:cNvPicPr preferRelativeResize="0"/>
          <p:nvPr/>
        </p:nvPicPr>
        <p:blipFill>
          <a:blip r:embed="rId3">
            <a:alphaModFix/>
          </a:blip>
          <a:stretch>
            <a:fillRect/>
          </a:stretch>
        </p:blipFill>
        <p:spPr>
          <a:xfrm>
            <a:off x="1591850" y="1052700"/>
            <a:ext cx="5960301" cy="3576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8"/>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Frontend vs Backend</a:t>
            </a:r>
            <a:endParaRPr/>
          </a:p>
        </p:txBody>
      </p:sp>
      <p:pic>
        <p:nvPicPr>
          <p:cNvPr id="114" name="Google Shape;114;p28"/>
          <p:cNvPicPr preferRelativeResize="0"/>
          <p:nvPr/>
        </p:nvPicPr>
        <p:blipFill>
          <a:blip r:embed="rId3">
            <a:alphaModFix/>
          </a:blip>
          <a:stretch>
            <a:fillRect/>
          </a:stretch>
        </p:blipFill>
        <p:spPr>
          <a:xfrm>
            <a:off x="4897450" y="1015075"/>
            <a:ext cx="2810442" cy="3976020"/>
          </a:xfrm>
          <a:prstGeom prst="rect">
            <a:avLst/>
          </a:prstGeom>
          <a:noFill/>
          <a:ln>
            <a:noFill/>
          </a:ln>
        </p:spPr>
      </p:pic>
      <p:pic>
        <p:nvPicPr>
          <p:cNvPr id="115" name="Google Shape;115;p28"/>
          <p:cNvPicPr preferRelativeResize="0"/>
          <p:nvPr/>
        </p:nvPicPr>
        <p:blipFill>
          <a:blip r:embed="rId4">
            <a:alphaModFix/>
          </a:blip>
          <a:stretch>
            <a:fillRect/>
          </a:stretch>
        </p:blipFill>
        <p:spPr>
          <a:xfrm>
            <a:off x="1537875" y="1015075"/>
            <a:ext cx="2810450" cy="397602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descr="Captura de pantalla de 2016-06-24 12:59:31.png" id="120" name="Google Shape;120;p29"/>
          <p:cNvPicPr preferRelativeResize="0"/>
          <p:nvPr/>
        </p:nvPicPr>
        <p:blipFill>
          <a:blip r:embed="rId3">
            <a:alphaModFix/>
          </a:blip>
          <a:stretch>
            <a:fillRect/>
          </a:stretch>
        </p:blipFill>
        <p:spPr>
          <a:xfrm>
            <a:off x="111300" y="0"/>
            <a:ext cx="8692001" cy="5011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descr="Captura de pantalla de 2016-06-24 13:28:06.png" id="125" name="Google Shape;125;p30"/>
          <p:cNvPicPr preferRelativeResize="0"/>
          <p:nvPr/>
        </p:nvPicPr>
        <p:blipFill>
          <a:blip r:embed="rId3">
            <a:alphaModFix/>
          </a:blip>
          <a:stretch>
            <a:fillRect/>
          </a:stretch>
        </p:blipFill>
        <p:spPr>
          <a:xfrm>
            <a:off x="27789" y="0"/>
            <a:ext cx="9088423"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31"/>
          <p:cNvPicPr preferRelativeResize="0"/>
          <p:nvPr/>
        </p:nvPicPr>
        <p:blipFill>
          <a:blip r:embed="rId3">
            <a:alphaModFix/>
          </a:blip>
          <a:stretch>
            <a:fillRect/>
          </a:stretch>
        </p:blipFill>
        <p:spPr>
          <a:xfrm>
            <a:off x="5779175" y="0"/>
            <a:ext cx="3296101" cy="2797100"/>
          </a:xfrm>
          <a:prstGeom prst="rect">
            <a:avLst/>
          </a:prstGeom>
          <a:noFill/>
          <a:ln>
            <a:noFill/>
          </a:ln>
        </p:spPr>
      </p:pic>
      <p:pic>
        <p:nvPicPr>
          <p:cNvPr descr="Captura de pantalla de 2016-06-24 13:32:02.png" id="131" name="Google Shape;131;p31"/>
          <p:cNvPicPr preferRelativeResize="0"/>
          <p:nvPr/>
        </p:nvPicPr>
        <p:blipFill>
          <a:blip r:embed="rId4">
            <a:alphaModFix/>
          </a:blip>
          <a:stretch>
            <a:fillRect/>
          </a:stretch>
        </p:blipFill>
        <p:spPr>
          <a:xfrm>
            <a:off x="-12" y="209088"/>
            <a:ext cx="5114925" cy="409575"/>
          </a:xfrm>
          <a:prstGeom prst="rect">
            <a:avLst/>
          </a:prstGeom>
          <a:noFill/>
          <a:ln>
            <a:noFill/>
          </a:ln>
        </p:spPr>
      </p:pic>
      <p:cxnSp>
        <p:nvCxnSpPr>
          <p:cNvPr id="132" name="Google Shape;132;p31"/>
          <p:cNvCxnSpPr/>
          <p:nvPr/>
        </p:nvCxnSpPr>
        <p:spPr>
          <a:xfrm>
            <a:off x="4505675" y="470175"/>
            <a:ext cx="1273500" cy="148500"/>
          </a:xfrm>
          <a:prstGeom prst="straightConnector1">
            <a:avLst/>
          </a:prstGeom>
          <a:noFill/>
          <a:ln cap="flat" cmpd="sng" w="38100">
            <a:solidFill>
              <a:schemeClr val="dk2"/>
            </a:solidFill>
            <a:prstDash val="solid"/>
            <a:round/>
            <a:headEnd len="med" w="med" type="none"/>
            <a:tailEnd len="med" w="med" type="triangle"/>
          </a:ln>
        </p:spPr>
      </p:cxnSp>
      <p:pic>
        <p:nvPicPr>
          <p:cNvPr descr="Captura de pantalla de 2016-06-24 13:28:06.png" id="133" name="Google Shape;133;p31"/>
          <p:cNvPicPr preferRelativeResize="0"/>
          <p:nvPr/>
        </p:nvPicPr>
        <p:blipFill>
          <a:blip r:embed="rId5">
            <a:alphaModFix/>
          </a:blip>
          <a:stretch>
            <a:fillRect/>
          </a:stretch>
        </p:blipFill>
        <p:spPr>
          <a:xfrm>
            <a:off x="0" y="1063325"/>
            <a:ext cx="4653425" cy="2633575"/>
          </a:xfrm>
          <a:prstGeom prst="rect">
            <a:avLst/>
          </a:prstGeom>
          <a:noFill/>
          <a:ln>
            <a:noFill/>
          </a:ln>
        </p:spPr>
      </p:pic>
      <p:pic>
        <p:nvPicPr>
          <p:cNvPr descr="Captura de pantalla de 2016-06-24 12:59:31.png" id="134" name="Google Shape;134;p31"/>
          <p:cNvPicPr preferRelativeResize="0"/>
          <p:nvPr/>
        </p:nvPicPr>
        <p:blipFill>
          <a:blip r:embed="rId6">
            <a:alphaModFix/>
          </a:blip>
          <a:stretch>
            <a:fillRect/>
          </a:stretch>
        </p:blipFill>
        <p:spPr>
          <a:xfrm>
            <a:off x="5496575" y="3092900"/>
            <a:ext cx="3647424" cy="2102850"/>
          </a:xfrm>
          <a:prstGeom prst="rect">
            <a:avLst/>
          </a:prstGeom>
          <a:noFill/>
          <a:ln>
            <a:noFill/>
          </a:ln>
        </p:spPr>
      </p:pic>
      <p:cxnSp>
        <p:nvCxnSpPr>
          <p:cNvPr id="135" name="Google Shape;135;p31"/>
          <p:cNvCxnSpPr/>
          <p:nvPr/>
        </p:nvCxnSpPr>
        <p:spPr>
          <a:xfrm flipH="1">
            <a:off x="4883700" y="1324300"/>
            <a:ext cx="758400" cy="184200"/>
          </a:xfrm>
          <a:prstGeom prst="straightConnector1">
            <a:avLst/>
          </a:prstGeom>
          <a:noFill/>
          <a:ln cap="flat" cmpd="sng" w="38100">
            <a:solidFill>
              <a:schemeClr val="dk2"/>
            </a:solidFill>
            <a:prstDash val="solid"/>
            <a:round/>
            <a:headEnd len="med" w="med" type="none"/>
            <a:tailEnd len="med" w="med" type="triangle"/>
          </a:ln>
        </p:spPr>
      </p:cxnSp>
      <p:cxnSp>
        <p:nvCxnSpPr>
          <p:cNvPr id="136" name="Google Shape;136;p31"/>
          <p:cNvCxnSpPr/>
          <p:nvPr/>
        </p:nvCxnSpPr>
        <p:spPr>
          <a:xfrm flipH="1" rot="10800000">
            <a:off x="4883700" y="2126600"/>
            <a:ext cx="1038900" cy="522000"/>
          </a:xfrm>
          <a:prstGeom prst="straightConnector1">
            <a:avLst/>
          </a:prstGeom>
          <a:noFill/>
          <a:ln cap="flat" cmpd="sng" w="38100">
            <a:solidFill>
              <a:schemeClr val="dk2"/>
            </a:solidFill>
            <a:prstDash val="solid"/>
            <a:round/>
            <a:headEnd len="med" w="med" type="none"/>
            <a:tailEnd len="med" w="med" type="triangle"/>
          </a:ln>
        </p:spPr>
      </p:cxnSp>
      <p:cxnSp>
        <p:nvCxnSpPr>
          <p:cNvPr id="137" name="Google Shape;137;p31"/>
          <p:cNvCxnSpPr>
            <a:endCxn id="134" idx="0"/>
          </p:cNvCxnSpPr>
          <p:nvPr/>
        </p:nvCxnSpPr>
        <p:spPr>
          <a:xfrm flipH="1">
            <a:off x="7320287" y="2411000"/>
            <a:ext cx="61200" cy="6819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v F">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